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50" Type="http://schemas.openxmlformats.org/officeDocument/2006/relationships/slide" Target="slides/slide38.xml"/><Relationship Id="rId51" Type="http://schemas.openxmlformats.org/officeDocument/2006/relationships/slide" Target="slides/slide39.xml"/><Relationship Id="rId52" Type="http://schemas.openxmlformats.org/officeDocument/2006/relationships/slide" Target="slides/slide40.xml"/><Relationship Id="rId53" Type="http://schemas.openxmlformats.org/officeDocument/2006/relationships/slide" Target="slides/slide41.xml"/><Relationship Id="rId54" Type="http://schemas.openxmlformats.org/officeDocument/2006/relationships/slide" Target="slides/slide42.xml"/><Relationship Id="rId55" Type="http://schemas.openxmlformats.org/officeDocument/2006/relationships/slide" Target="slides/slide43.xml"/><Relationship Id="rId56" Type="http://schemas.openxmlformats.org/officeDocument/2006/relationships/slide" Target="slides/slide4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Voor de praktisch implementatie mag de volgorde van C&lt;sub&gt;2&lt;/sub&gt; en L&lt;sub&gt;2&lt;/sub&gt; omgewisseld worden. Dit heeft geen enkele invloed op de werking van de seriekring.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notesSlide" Target="../notesSlides/notesSlide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39496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03" y="539496"/>
            <a:ext cx="696239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59" y="539496"/>
            <a:ext cx="77970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39496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11" y="539496"/>
            <a:ext cx="98089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Uitgewerkte voorbeelden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Voor frequenties beneden 1 MHz: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800" b="1" i="0">
                <a:latin typeface="Arial"/>
              </a:rPr>
              <a:t>Ontwerpvergelijkingen voor laagfrequent Klasse E Versterkers</a:t>
            </a:r>
            <a:endParaRPr sz="28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1334342"/>
            <a:ext cx="11382375" cy="97155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580212"/>
            <a:ext cx="10058400" cy="9525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" y="3807032"/>
            <a:ext cx="10725150" cy="9525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550" y="5033852"/>
            <a:ext cx="1866900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5W</a:t>
            </a:r>
          </a:p>
          <a:p>
            <a:pPr lvl="1"/>
            <a:r>
              <a:rPr b="1"/>
              <a:t>Frequentie</a:t>
            </a:r>
            <a:r>
              <a:t> : 475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0.5V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14.88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4.78 nF (i.e. complexe impedantie van -70.07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6.04 nF (i.e. complexe impedantie van -55.50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24.93 uH (i.e. complexe impedantie van 74.39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18.89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416.67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1.83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berekende elementen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39496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033" y="539496"/>
            <a:ext cx="77679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881" y="539496"/>
            <a:ext cx="910623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van de opstart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313" y="539496"/>
            <a:ext cx="903137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04" y="539496"/>
            <a:ext cx="89571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50W</a:t>
            </a:r>
          </a:p>
          <a:p>
            <a:pPr lvl="1"/>
            <a:r>
              <a:rPr b="1"/>
              <a:t>Frequentie</a:t>
            </a:r>
            <a:r>
              <a:t> : 137.77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0.9V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1.39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176.90 nF (i.e. complexe impedantie van -6.53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222.56 nF (i.e. complexe impedantie van -5.19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8.03 uH (i.e. complexe impedantie van 6.95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1.76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4310.34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6.00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waardes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39496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aanpassing 50 Ohm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is een zeer efficiënte hoogfrequent versterker die gebruik maakt van:</a:t>
            </a:r>
          </a:p>
          <a:p>
            <a:pPr/>
          </a:p>
          <a:p>
            <a:pPr lvl="1"/>
            <a:r>
              <a:rPr b="1"/>
              <a:t>Eén enkele vermogentransistor</a:t>
            </a:r>
            <a:r>
              <a:t> als schakelend element</a:t>
            </a:r>
          </a:p>
          <a:p>
            <a:pPr lvl="1"/>
            <a:r>
              <a:rPr b="1"/>
              <a:t>Resonante LRC trilkring</a:t>
            </a:r>
            <a:r>
              <a:t> voor frequentieselectie</a:t>
            </a:r>
          </a:p>
          <a:p>
            <a:pPr lvl="1"/>
            <a:r>
              <a:rPr b="1"/>
              <a:t>Optimale timing</a:t>
            </a:r>
            <a:r>
              <a:t> tussen spanning en stroom voor minimaal vermogenverlies</a:t>
            </a:r>
          </a:p>
          <a:p>
            <a:pPr lvl="1"/>
            <a:r>
              <a:rPr b="1"/>
              <a:t>Hoge efficiëntie</a:t>
            </a:r>
            <a:r>
              <a:t> (tot 95% theoretisch mogelijk)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4" y="539496"/>
            <a:ext cx="1135781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39496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02" y="539496"/>
            <a:ext cx="1118559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628" y="539496"/>
            <a:ext cx="802074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simulatie Klasse E circuit met injection locking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701" y="539496"/>
            <a:ext cx="90585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27" y="539496"/>
            <a:ext cx="899734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95" y="539496"/>
            <a:ext cx="907220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Verklaring van de werking stap voor stap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Samenvatting en Conclusies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biedt verschillende belangrijke voordelen:</a:t>
            </a:r>
          </a:p>
          <a:p>
            <a:pPr lvl="1"/>
            <a:r>
              <a:rPr b="1"/>
              <a:t>Efficiëntie:</a:t>
            </a:r>
          </a:p>
          <a:p>
            <a:pPr lvl="2"/>
            <a:r>
              <a:t>Theoretisch tot 100% efficiëntie mogelijk</a:t>
            </a:r>
          </a:p>
          <a:p>
            <a:pPr lvl="2"/>
            <a:r>
              <a:t>Praktisch 85-95% haalbaar</a:t>
            </a:r>
          </a:p>
          <a:p>
            <a:pPr lvl="2"/>
            <a:r>
              <a:t>Ideaal voor batterij-gevoede toepassingen</a:t>
            </a:r>
          </a:p>
          <a:p>
            <a:pPr lvl="1"/>
            <a:r>
              <a:rPr b="1"/>
              <a:t>Frequentiebereik:</a:t>
            </a:r>
          </a:p>
          <a:p>
            <a:pPr lvl="2"/>
            <a:r>
              <a:t>Optimaal voor hoogfrequent toepassingen (MHz-GHz)</a:t>
            </a:r>
          </a:p>
          <a:p>
            <a:pPr lvl="2"/>
            <a:r>
              <a:t>Beperkte bandbreedte rond resonantiefrequentie</a:t>
            </a:r>
          </a:p>
          <a:p>
            <a:pPr lvl="2"/>
            <a:r>
              <a:t>Geschikt voor narrowband communicatie</a:t>
            </a:r>
          </a:p>
          <a:p>
            <a:pPr lvl="1"/>
            <a:r>
              <a:rPr b="1"/>
              <a:t>Implementatie:</a:t>
            </a:r>
          </a:p>
          <a:p>
            <a:pPr lvl="2"/>
            <a:r>
              <a:t>Eenvoudige topologie met één transistor</a:t>
            </a:r>
          </a:p>
          <a:p>
            <a:pPr lvl="2"/>
            <a:r>
              <a:t>Kritische timing tussen spanning en stroom</a:t>
            </a:r>
          </a:p>
          <a:p>
            <a:pPr lvl="2"/>
            <a:r>
              <a:t>Nauwkeurige componentwaarden vereist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Belangrijkste Eigenschappen van Klasse E Versterkers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Moderne Communicatiesystemen:</a:t>
            </a:r>
          </a:p>
          <a:p>
            <a:pPr lvl="2"/>
            <a:r>
              <a:t>GSM/UMTS/LTE zendversterkers</a:t>
            </a:r>
          </a:p>
          <a:p>
            <a:pPr lvl="2"/>
            <a:r>
              <a:t>WiFi en Bluetooth transmitters</a:t>
            </a:r>
          </a:p>
          <a:p>
            <a:pPr lvl="2"/>
            <a:r>
              <a:t>RFID en NFC systemen</a:t>
            </a:r>
          </a:p>
          <a:p>
            <a:pPr lvl="2"/>
            <a:r>
              <a:t>Satellietcommunicatie</a:t>
            </a:r>
          </a:p>
          <a:p>
            <a:pPr lvl="1"/>
            <a:r>
              <a:rPr b="1"/>
              <a:t>Vooruitblik:</a:t>
            </a:r>
          </a:p>
          <a:p>
            <a:pPr lvl="2"/>
            <a:r>
              <a:t>5G millimeter-golf toepassingen</a:t>
            </a:r>
          </a:p>
          <a:p>
            <a:pPr lvl="2"/>
            <a:r>
              <a:t>IoT low-power transmitters</a:t>
            </a:r>
          </a:p>
          <a:p>
            <a:pPr lvl="2"/>
            <a:r>
              <a:t>Draadloze energieoverdracht</a:t>
            </a:r>
          </a:p>
          <a:p>
            <a:pPr lvl="2"/>
            <a:r>
              <a:t>Geïntegreerde on-chip oplossingen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Toepassingsgebieden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51" y="539496"/>
            <a:ext cx="102586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04" y="539496"/>
            <a:ext cx="106783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50" y="539496"/>
            <a:ext cx="645449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39496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037" y="539496"/>
            <a:ext cx="609192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